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24" r:id="rId2"/>
    <p:sldId id="323" r:id="rId3"/>
    <p:sldId id="330" r:id="rId4"/>
    <p:sldId id="318" r:id="rId5"/>
    <p:sldId id="319" r:id="rId6"/>
    <p:sldId id="321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C97B88-7CB4-4E32-9888-D178D721CD30}">
          <p14:sldIdLst>
            <p14:sldId id="324"/>
            <p14:sldId id="323"/>
            <p14:sldId id="330"/>
            <p14:sldId id="318"/>
            <p14:sldId id="319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dachenko" initials="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9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39" autoAdjust="0"/>
    <p:restoredTop sz="94707" autoAdjust="0"/>
  </p:normalViewPr>
  <p:slideViewPr>
    <p:cSldViewPr snapToGrid="0">
      <p:cViewPr varScale="1">
        <p:scale>
          <a:sx n="70" d="100"/>
          <a:sy n="70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ovk\Desktop\research%202017\&#1083;&#1110;&#1094;&#1077;&#1085;&#1079;&#1094;&#1110;&#1111;%20&#1090;&#1077;&#1087;&#1083;&#1086;%20&#1074;&#1086;&#1076;&#107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ovk\Desktop\research%202017\&#1083;&#1110;&#1094;&#1077;&#1085;&#1079;&#1094;&#1110;&#1111;%20&#1090;&#1077;&#1087;&#1083;&#1086;%20&#1074;&#1086;&#1076;&#107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ovk\Desktop\research%202017\&#1083;&#1110;&#1094;&#1077;&#1085;&#1079;&#1094;&#1110;&#1111;%20&#1090;&#1077;&#1087;&#1083;&#1086;%20&#1074;&#1086;&#1076;&#1072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ovk\Desktop\research%202017\&#1083;&#1110;&#1094;&#1077;&#1085;&#1079;&#1094;&#1110;&#1111;%20&#1090;&#1077;&#1087;&#1083;&#1086;%20&#1074;&#1086;&#1076;&#1072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Лист1!$A$3:$A$6</c:f>
              <c:strCache>
                <c:ptCount val="4"/>
                <c:pt idx="0">
                  <c:v>Всі ліцензіати</c:v>
                </c:pt>
                <c:pt idx="1">
                  <c:v>Виробництво від 170 тис.Гкал </c:v>
                </c:pt>
                <c:pt idx="2">
                  <c:v>Виробництво від 170 тис.Гкал, облік від 70%</c:v>
                </c:pt>
                <c:pt idx="3">
                  <c:v>Виробництво від 170 тис.Гкал, облік від 90%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254</c:v>
                </c:pt>
                <c:pt idx="1">
                  <c:v>67</c:v>
                </c:pt>
                <c:pt idx="2">
                  <c:v>39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spPr>
            <a:noFill/>
            <a:ln w="19050">
              <a:solidFill>
                <a:srgbClr val="00B050"/>
              </a:solidFill>
              <a:prstDash val="sysDash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Лист1!$A$3:$A$6</c:f>
              <c:strCache>
                <c:ptCount val="4"/>
                <c:pt idx="0">
                  <c:v>Всі ліцензіати</c:v>
                </c:pt>
                <c:pt idx="1">
                  <c:v>Виробництво від 170 тис.Гкал </c:v>
                </c:pt>
                <c:pt idx="2">
                  <c:v>Виробництво від 170 тис.Гкал, облік від 70%</c:v>
                </c:pt>
                <c:pt idx="3">
                  <c:v>Виробництво від 170 тис.Гкал, облік від 90%</c:v>
                </c:pt>
              </c:strCache>
            </c:strRef>
          </c:cat>
          <c:val>
            <c:numRef>
              <c:f>Лист1!$C$3:$C$6</c:f>
              <c:numCache>
                <c:formatCode>General</c:formatCode>
                <c:ptCount val="4"/>
                <c:pt idx="1">
                  <c:v>187</c:v>
                </c:pt>
                <c:pt idx="2">
                  <c:v>215</c:v>
                </c:pt>
                <c:pt idx="3">
                  <c:v>229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66463720"/>
        <c:axId val="66464104"/>
      </c:barChart>
      <c:catAx>
        <c:axId val="66463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uk-UA"/>
          </a:p>
        </c:txPr>
        <c:crossAx val="66464104"/>
        <c:crosses val="autoZero"/>
        <c:auto val="1"/>
        <c:lblAlgn val="ctr"/>
        <c:lblOffset val="100"/>
        <c:noMultiLvlLbl val="0"/>
      </c:catAx>
      <c:valAx>
        <c:axId val="66464104"/>
        <c:scaling>
          <c:orientation val="minMax"/>
          <c:max val="300"/>
        </c:scaling>
        <c:delete val="1"/>
        <c:axPos val="l"/>
        <c:numFmt formatCode="General" sourceLinked="1"/>
        <c:majorTickMark val="none"/>
        <c:minorTickMark val="none"/>
        <c:tickLblPos val="nextTo"/>
        <c:crossAx val="66463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300">
          <a:latin typeface="Arial Narrow" panose="020B0606020202030204" pitchFamily="34" charset="0"/>
        </a:defRPr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Лист1!$A$9:$A$12</c:f>
              <c:strCache>
                <c:ptCount val="4"/>
                <c:pt idx="0">
                  <c:v>Всі ліцензіати</c:v>
                </c:pt>
                <c:pt idx="1">
                  <c:v>Виробництво від 170 тис.Гкал </c:v>
                </c:pt>
                <c:pt idx="2">
                  <c:v>Виробництво від 170 тис.Гкал, облік від 70%</c:v>
                </c:pt>
                <c:pt idx="3">
                  <c:v>Виробництво від 170 тис.Гкал, облік від 90%</c:v>
                </c:pt>
              </c:strCache>
            </c:strRef>
          </c:cat>
          <c:val>
            <c:numRef>
              <c:f>Лист1!$B$9:$B$12</c:f>
              <c:numCache>
                <c:formatCode>0.0</c:formatCode>
                <c:ptCount val="4"/>
                <c:pt idx="0">
                  <c:v>52.424555843789456</c:v>
                </c:pt>
                <c:pt idx="1">
                  <c:v>46.316274128799463</c:v>
                </c:pt>
                <c:pt idx="2">
                  <c:v>27.135340360173377</c:v>
                </c:pt>
                <c:pt idx="3">
                  <c:v>12.60014183789429</c:v>
                </c:pt>
              </c:numCache>
            </c:numRef>
          </c:val>
        </c:ser>
        <c:ser>
          <c:idx val="1"/>
          <c:order val="1"/>
          <c:spPr>
            <a:noFill/>
            <a:ln w="19050">
              <a:solidFill>
                <a:srgbClr val="00B050"/>
              </a:solidFill>
              <a:prstDash val="sysDash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Лист1!$A$9:$A$12</c:f>
              <c:strCache>
                <c:ptCount val="4"/>
                <c:pt idx="0">
                  <c:v>Всі ліцензіати</c:v>
                </c:pt>
                <c:pt idx="1">
                  <c:v>Виробництво від 170 тис.Гкал </c:v>
                </c:pt>
                <c:pt idx="2">
                  <c:v>Виробництво від 170 тис.Гкал, облік від 70%</c:v>
                </c:pt>
                <c:pt idx="3">
                  <c:v>Виробництво від 170 тис.Гкал, облік від 90%</c:v>
                </c:pt>
              </c:strCache>
            </c:strRef>
          </c:cat>
          <c:val>
            <c:numRef>
              <c:f>Лист1!$C$9:$C$12</c:f>
              <c:numCache>
                <c:formatCode>0.0</c:formatCode>
                <c:ptCount val="4"/>
                <c:pt idx="1">
                  <c:v>6.1082817149899924</c:v>
                </c:pt>
                <c:pt idx="2">
                  <c:v>25.289215483616079</c:v>
                </c:pt>
                <c:pt idx="3">
                  <c:v>39.824414005895164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200498312"/>
        <c:axId val="200498696"/>
      </c:barChart>
      <c:catAx>
        <c:axId val="200498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uk-UA"/>
          </a:p>
        </c:txPr>
        <c:crossAx val="200498696"/>
        <c:crosses val="autoZero"/>
        <c:auto val="1"/>
        <c:lblAlgn val="ctr"/>
        <c:lblOffset val="100"/>
        <c:noMultiLvlLbl val="0"/>
      </c:catAx>
      <c:valAx>
        <c:axId val="200498696"/>
        <c:scaling>
          <c:orientation val="minMax"/>
          <c:max val="55"/>
        </c:scaling>
        <c:delete val="1"/>
        <c:axPos val="l"/>
        <c:numFmt formatCode="0.0" sourceLinked="1"/>
        <c:majorTickMark val="out"/>
        <c:minorTickMark val="none"/>
        <c:tickLblPos val="nextTo"/>
        <c:crossAx val="200498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300">
          <a:latin typeface="Arial Narrow" panose="020B0606020202030204" pitchFamily="34" charset="0"/>
        </a:defRPr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77024127331291E-2"/>
          <c:y val="0.14967237071607034"/>
          <c:w val="0.94164595174533738"/>
          <c:h val="0.67840643540685963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Лист1!$A$15:$A$16</c:f>
              <c:strCache>
                <c:ptCount val="2"/>
                <c:pt idx="0">
                  <c:v>Всі ліцензіати</c:v>
                </c:pt>
                <c:pt idx="1">
                  <c:v>За новими ліцензійними умовами</c:v>
                </c:pt>
              </c:strCache>
            </c:strRef>
          </c:cat>
          <c:val>
            <c:numRef>
              <c:f>Лист1!$B$15:$B$16</c:f>
              <c:numCache>
                <c:formatCode>0</c:formatCode>
                <c:ptCount val="2"/>
                <c:pt idx="0">
                  <c:v>144</c:v>
                </c:pt>
                <c:pt idx="1">
                  <c:v>48</c:v>
                </c:pt>
              </c:numCache>
            </c:numRef>
          </c:val>
        </c:ser>
        <c:ser>
          <c:idx val="1"/>
          <c:order val="1"/>
          <c:spPr>
            <a:noFill/>
            <a:ln w="19050">
              <a:solidFill>
                <a:srgbClr val="00B050"/>
              </a:solidFill>
              <a:prstDash val="sysDash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Лист1!$A$15:$A$16</c:f>
              <c:strCache>
                <c:ptCount val="2"/>
                <c:pt idx="0">
                  <c:v>Всі ліцензіати</c:v>
                </c:pt>
                <c:pt idx="1">
                  <c:v>За новими ліцензійними умовами</c:v>
                </c:pt>
              </c:strCache>
            </c:strRef>
          </c:cat>
          <c:val>
            <c:numRef>
              <c:f>Лист1!$C$15:$C$16</c:f>
              <c:numCache>
                <c:formatCode>0</c:formatCode>
                <c:ptCount val="2"/>
                <c:pt idx="1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200527752"/>
        <c:axId val="200487608"/>
      </c:barChart>
      <c:catAx>
        <c:axId val="200527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uk-UA"/>
          </a:p>
        </c:txPr>
        <c:crossAx val="200487608"/>
        <c:crosses val="autoZero"/>
        <c:auto val="1"/>
        <c:lblAlgn val="ctr"/>
        <c:lblOffset val="100"/>
        <c:noMultiLvlLbl val="0"/>
      </c:catAx>
      <c:valAx>
        <c:axId val="200487608"/>
        <c:scaling>
          <c:orientation val="minMax"/>
          <c:max val="150"/>
        </c:scaling>
        <c:delete val="1"/>
        <c:axPos val="l"/>
        <c:numFmt formatCode="0" sourceLinked="1"/>
        <c:majorTickMark val="out"/>
        <c:minorTickMark val="none"/>
        <c:tickLblPos val="nextTo"/>
        <c:crossAx val="200527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300">
          <a:latin typeface="Arial Narrow" panose="020B0606020202030204" pitchFamily="34" charset="0"/>
        </a:defRPr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77024127331291E-2"/>
          <c:y val="0.14967237071607034"/>
          <c:w val="0.94164595174533738"/>
          <c:h val="0.67840643540685963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Лист1!$A$18:$A$19</c:f>
              <c:strCache>
                <c:ptCount val="2"/>
                <c:pt idx="0">
                  <c:v>Всі ліцензіати</c:v>
                </c:pt>
                <c:pt idx="1">
                  <c:v>За новими ліцензійними умовами</c:v>
                </c:pt>
              </c:strCache>
            </c:strRef>
          </c:cat>
          <c:val>
            <c:numRef>
              <c:f>Лист1!$B$18:$B$19</c:f>
              <c:numCache>
                <c:formatCode>General</c:formatCode>
                <c:ptCount val="2"/>
                <c:pt idx="0">
                  <c:v>25.48</c:v>
                </c:pt>
                <c:pt idx="1">
                  <c:v>21.33</c:v>
                </c:pt>
              </c:numCache>
            </c:numRef>
          </c:val>
        </c:ser>
        <c:ser>
          <c:idx val="1"/>
          <c:order val="1"/>
          <c:spPr>
            <a:noFill/>
            <a:ln w="19050">
              <a:solidFill>
                <a:srgbClr val="00B050"/>
              </a:solidFill>
              <a:prstDash val="sysDash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Лист1!$A$18:$A$19</c:f>
              <c:strCache>
                <c:ptCount val="2"/>
                <c:pt idx="0">
                  <c:v>Всі ліцензіати</c:v>
                </c:pt>
                <c:pt idx="1">
                  <c:v>За новими ліцензійними умовами</c:v>
                </c:pt>
              </c:strCache>
            </c:strRef>
          </c:cat>
          <c:val>
            <c:numRef>
              <c:f>Лист1!$C$18:$C$19</c:f>
              <c:numCache>
                <c:formatCode>General</c:formatCode>
                <c:ptCount val="2"/>
                <c:pt idx="1">
                  <c:v>4.1500000000000021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200604048"/>
        <c:axId val="200604432"/>
      </c:barChart>
      <c:catAx>
        <c:axId val="20060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uk-UA"/>
          </a:p>
        </c:txPr>
        <c:crossAx val="200604432"/>
        <c:crosses val="autoZero"/>
        <c:auto val="1"/>
        <c:lblAlgn val="ctr"/>
        <c:lblOffset val="100"/>
        <c:noMultiLvlLbl val="0"/>
      </c:catAx>
      <c:valAx>
        <c:axId val="200604432"/>
        <c:scaling>
          <c:orientation val="minMax"/>
          <c:max val="28"/>
        </c:scaling>
        <c:delete val="1"/>
        <c:axPos val="l"/>
        <c:numFmt formatCode="General" sourceLinked="1"/>
        <c:majorTickMark val="out"/>
        <c:minorTickMark val="none"/>
        <c:tickLblPos val="nextTo"/>
        <c:crossAx val="200604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300">
          <a:latin typeface="Arial Narrow" panose="020B0606020202030204" pitchFamily="34" charset="0"/>
        </a:defRPr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8056"/>
          </a:xfrm>
          <a:prstGeom prst="rect">
            <a:avLst/>
          </a:prstGeom>
        </p:spPr>
        <p:txBody>
          <a:bodyPr vert="horz" lIns="92098" tIns="46050" rIns="92098" bIns="4605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8056"/>
          </a:xfrm>
          <a:prstGeom prst="rect">
            <a:avLst/>
          </a:prstGeom>
        </p:spPr>
        <p:txBody>
          <a:bodyPr vert="horz" lIns="92098" tIns="46050" rIns="92098" bIns="46050" rtlCol="0"/>
          <a:lstStyle>
            <a:lvl1pPr algn="r">
              <a:defRPr sz="1200"/>
            </a:lvl1pPr>
          </a:lstStyle>
          <a:p>
            <a:fld id="{53D40B59-9EE7-4E5D-9F03-CEBC660CD486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98" tIns="46050" rIns="92098" bIns="4605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4"/>
          </a:xfrm>
          <a:prstGeom prst="rect">
            <a:avLst/>
          </a:prstGeom>
        </p:spPr>
        <p:txBody>
          <a:bodyPr vert="horz" lIns="92098" tIns="46050" rIns="92098" bIns="4605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8055"/>
          </a:xfrm>
          <a:prstGeom prst="rect">
            <a:avLst/>
          </a:prstGeom>
        </p:spPr>
        <p:txBody>
          <a:bodyPr vert="horz" lIns="92098" tIns="46050" rIns="92098" bIns="4605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28585"/>
            <a:ext cx="2945660" cy="498055"/>
          </a:xfrm>
          <a:prstGeom prst="rect">
            <a:avLst/>
          </a:prstGeom>
        </p:spPr>
        <p:txBody>
          <a:bodyPr vert="horz" lIns="92098" tIns="46050" rIns="92098" bIns="46050" rtlCol="0" anchor="b"/>
          <a:lstStyle>
            <a:lvl1pPr algn="r">
              <a:defRPr sz="1200"/>
            </a:lvl1pPr>
          </a:lstStyle>
          <a:p>
            <a:fld id="{821B3C1D-A687-4E29-A3A5-366CD78E4BD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51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307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263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50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407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824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880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002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725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766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64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96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E4C219-D7F7-4B0C-B1A2-5D7500B183E2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0C960AA-A7AC-46F1-AA6F-EC1800067332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3703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3963" y="1543050"/>
            <a:ext cx="9813925" cy="2636838"/>
          </a:xfrm>
        </p:spPr>
        <p:txBody>
          <a:bodyPr lIns="0" rIns="0"/>
          <a:lstStyle/>
          <a:p>
            <a:pPr eaLnBrk="1" fontAlgn="auto" hangingPunct="1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uk-UA" altLang="ru-RU" sz="2600" b="1" dirty="0" smtClean="0">
                <a:solidFill>
                  <a:schemeClr val="tx1"/>
                </a:solidFill>
                <a:latin typeface="Georgia" panose="02040502050405020303" pitchFamily="18" charset="0"/>
                <a:ea typeface="ＭＳ Ｐゴシック"/>
                <a:cs typeface="Times New Roman" pitchFamily="18" charset="0"/>
              </a:rPr>
              <a:t>Ключові новації ліцензійних умов у сферах теплопостачання, водопостачання та водовідведення</a:t>
            </a:r>
            <a:br>
              <a:rPr lang="uk-UA" altLang="ru-RU" sz="2600" b="1" dirty="0" smtClean="0">
                <a:solidFill>
                  <a:schemeClr val="tx1"/>
                </a:solidFill>
                <a:latin typeface="Georgia" panose="02040502050405020303" pitchFamily="18" charset="0"/>
                <a:ea typeface="ＭＳ Ｐゴシック"/>
                <a:cs typeface="Times New Roman" pitchFamily="18" charset="0"/>
              </a:rPr>
            </a:br>
            <a:r>
              <a:rPr lang="uk-UA" altLang="ru-RU" sz="2600" b="1" u="sng" dirty="0" smtClean="0">
                <a:solidFill>
                  <a:schemeClr val="tx1"/>
                </a:solidFill>
                <a:latin typeface="Georgia" panose="02040502050405020303" pitchFamily="18" charset="0"/>
                <a:ea typeface="ＭＳ Ｐゴシック"/>
                <a:cs typeface="Times New Roman" pitchFamily="18" charset="0"/>
              </a:rPr>
              <a:t>Децентралізація повноважень по регулюванню тарифів</a:t>
            </a:r>
            <a:endParaRPr lang="ru-RU" sz="2600" b="1" u="sng" dirty="0">
              <a:solidFill>
                <a:schemeClr val="tx1"/>
              </a:solidFill>
              <a:latin typeface="Georgia" panose="02040502050405020303" pitchFamily="18" charset="0"/>
              <a:ea typeface="ＭＳ Ｐゴシック"/>
              <a:cs typeface="Times New Roman" pitchFamily="18" charset="0"/>
            </a:endParaRPr>
          </a:p>
        </p:txBody>
      </p:sp>
      <p:sp>
        <p:nvSpPr>
          <p:cNvPr id="8195" name="TextBox 6"/>
          <p:cNvSpPr txBox="1">
            <a:spLocks noChangeArrowheads="1"/>
          </p:cNvSpPr>
          <p:nvPr/>
        </p:nvSpPr>
        <p:spPr bwMode="auto">
          <a:xfrm>
            <a:off x="1223963" y="4394200"/>
            <a:ext cx="98139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uk-UA" altLang="ru-RU" sz="1400" b="1" dirty="0">
                <a:latin typeface="Georgia" panose="02040502050405020303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Презентація НКРЕКП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uk-UA" altLang="ru-RU" sz="1400" b="1" dirty="0">
                <a:latin typeface="Georgia" panose="02040502050405020303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КИЇВ, </a:t>
            </a:r>
            <a:r>
              <a:rPr lang="uk-UA" altLang="ru-RU" sz="1400" b="1" dirty="0" smtClean="0">
                <a:latin typeface="Georgia" panose="02040502050405020303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Березень 2017</a:t>
            </a:r>
            <a:endParaRPr lang="ru-RU" altLang="ru-RU" sz="1400" b="1" dirty="0">
              <a:latin typeface="Georgia" panose="02040502050405020303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166" cy="120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42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166" cy="120116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201166" y="2963893"/>
            <a:ext cx="9844063" cy="228267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>
                <a:srgbClr val="00B050"/>
              </a:buClr>
              <a:buFont typeface="Wingdings" panose="05000000000000000000" pitchFamily="2" charset="2"/>
              <a:buChar char="ü"/>
              <a:defRPr/>
            </a:pPr>
            <a:r>
              <a:rPr lang="uk-UA" altLang="ru-RU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Децентралізація повноважень по встановленню тарифів</a:t>
            </a:r>
          </a:p>
          <a:p>
            <a:pPr marL="285750" lvl="1" indent="-285750" algn="just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>
                <a:srgbClr val="00B050"/>
              </a:buClr>
              <a:buFont typeface="Wingdings" panose="05000000000000000000" pitchFamily="2" charset="2"/>
              <a:buChar char="ü"/>
              <a:defRPr/>
            </a:pPr>
            <a:r>
              <a:rPr lang="uk-UA" altLang="ru-RU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Публічні закупівлі </a:t>
            </a:r>
            <a:r>
              <a:rPr lang="en-US" altLang="ru-RU" b="1" dirty="0" err="1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Prozorro</a:t>
            </a:r>
            <a:endParaRPr lang="uk-UA" altLang="ru-RU" b="1" dirty="0" smtClean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lvl="1" indent="-285750" algn="just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>
                <a:srgbClr val="00B050"/>
              </a:buClr>
              <a:buFont typeface="Wingdings" panose="05000000000000000000" pitchFamily="2" charset="2"/>
              <a:buChar char="ü"/>
              <a:defRPr/>
            </a:pPr>
            <a:r>
              <a:rPr lang="uk-UA" altLang="ru-RU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Аудит фінансової звітності </a:t>
            </a:r>
          </a:p>
          <a:p>
            <a:pPr marL="285750" lvl="1" indent="-285750" algn="just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>
                <a:srgbClr val="00B050"/>
              </a:buClr>
              <a:buFont typeface="Wingdings" panose="05000000000000000000" pitchFamily="2" charset="2"/>
              <a:buChar char="ü"/>
              <a:defRPr/>
            </a:pPr>
            <a:r>
              <a:rPr lang="uk-UA" altLang="ru-RU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Захист критичної інфраструктури</a:t>
            </a:r>
          </a:p>
          <a:p>
            <a:pPr marL="285750" lvl="1" indent="-285750" algn="just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>
                <a:srgbClr val="00B050"/>
              </a:buClr>
              <a:buFont typeface="Wingdings" panose="05000000000000000000" pitchFamily="2" charset="2"/>
              <a:buChar char="ü"/>
              <a:defRPr/>
            </a:pPr>
            <a:r>
              <a:rPr lang="uk-UA" altLang="ru-RU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Створення </a:t>
            </a:r>
            <a:r>
              <a:rPr lang="uk-UA" altLang="ru-RU" b="1" dirty="0" err="1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колл</a:t>
            </a:r>
            <a:r>
              <a:rPr lang="uk-UA" altLang="ru-RU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-центрів для обслуговування споживачів </a:t>
            </a:r>
            <a:endParaRPr lang="uk-UA" altLang="ru-RU" b="1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1173970" y="5594342"/>
            <a:ext cx="564296" cy="425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56458" y="5549317"/>
            <a:ext cx="8890575" cy="42886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lvl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0B050"/>
              </a:buClr>
              <a:defRPr/>
            </a:pPr>
            <a:r>
              <a:rPr lang="uk-UA" altLang="ru-RU" sz="2000" b="1" dirty="0" smtClean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Нові ліцензійні умови забезпечать вищу якість послуг та децентралізацію повноважень</a:t>
            </a:r>
            <a:endParaRPr lang="uk-UA" altLang="ru-RU" sz="2000" b="1" dirty="0">
              <a:solidFill>
                <a:srgbClr val="00B050"/>
              </a:solidFill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6" name="Объект 2"/>
          <p:cNvSpPr>
            <a:spLocks noGrp="1"/>
          </p:cNvSpPr>
          <p:nvPr/>
        </p:nvSpPr>
        <p:spPr>
          <a:xfrm>
            <a:off x="1201166" y="1814581"/>
            <a:ext cx="9939585" cy="2896860"/>
          </a:xfrm>
          <a:prstGeom prst="rect">
            <a:avLst/>
          </a:prstGeom>
        </p:spPr>
        <p:txBody>
          <a:bodyPr vert="horz" wrap="square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uk-UA" altLang="ru-RU" sz="16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Національна комісія з регулювання енергетики та комунальних </a:t>
            </a:r>
            <a:r>
              <a:rPr lang="uk-UA" altLang="ru-RU" sz="16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послуг</a:t>
            </a:r>
            <a:endParaRPr lang="uk-UA" altLang="ru-RU" sz="1600" b="1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lvl="1" indent="-28575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uk-UA" altLang="ru-RU" sz="14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здійснює </a:t>
            </a:r>
            <a:r>
              <a:rPr lang="uk-UA" altLang="ru-RU" sz="14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розробку ліцензійних умов відповідно до статті 17 </a:t>
            </a:r>
            <a:r>
              <a:rPr lang="uk-UA" altLang="ru-RU" sz="14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</a:t>
            </a:r>
            <a:r>
              <a:rPr lang="ru-RU" altLang="ru-RU" sz="1400" dirty="0" err="1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акону</a:t>
            </a:r>
            <a:r>
              <a:rPr lang="ru-RU" altLang="ru-RU" sz="14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uk-UA" altLang="ru-RU" sz="14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України </a:t>
            </a:r>
            <a:r>
              <a:rPr lang="uk-UA" altLang="ru-RU" sz="14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«Про Національну комісію, що здійснює державне регулювання у сферах енергетики та комунальних послуг»</a:t>
            </a:r>
          </a:p>
          <a:p>
            <a:pPr marL="285750" lvl="1" indent="-28575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uk-UA" altLang="ru-RU" sz="14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забезпечила </a:t>
            </a:r>
            <a:r>
              <a:rPr lang="uk-UA" altLang="ru-RU" sz="14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прозорий та публічний процес розробки ліцензійних </a:t>
            </a:r>
            <a:r>
              <a:rPr lang="uk-UA" altLang="ru-RU" sz="14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умов з наступними новаціями:</a:t>
            </a:r>
          </a:p>
        </p:txBody>
      </p:sp>
      <p:sp>
        <p:nvSpPr>
          <p:cNvPr id="19" name="Номер слайда 3"/>
          <p:cNvSpPr txBox="1">
            <a:spLocks/>
          </p:cNvSpPr>
          <p:nvPr/>
        </p:nvSpPr>
        <p:spPr bwMode="auto">
          <a:xfrm>
            <a:off x="8056563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sz="10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Сторінка</a:t>
            </a:r>
            <a:r>
              <a:rPr lang="ru-RU" altLang="ru-RU" sz="1000" b="1" dirty="0">
                <a:solidFill>
                  <a:schemeClr val="bg1"/>
                </a:solidFill>
                <a:latin typeface="Georgia" panose="02040502050405020303" pitchFamily="18" charset="0"/>
              </a:rPr>
              <a:t> 1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  <p:sp>
        <p:nvSpPr>
          <p:cNvPr id="20" name="Номер слайда 3"/>
          <p:cNvSpPr txBox="1">
            <a:spLocks/>
          </p:cNvSpPr>
          <p:nvPr/>
        </p:nvSpPr>
        <p:spPr bwMode="auto">
          <a:xfrm>
            <a:off x="1201738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10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Лютий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2017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32610" y="1268416"/>
            <a:ext cx="12126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687638" algn="l"/>
              </a:tabLst>
            </a:pP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Ключові новації </a:t>
            </a:r>
          </a:p>
        </p:txBody>
      </p:sp>
    </p:spTree>
    <p:extLst>
      <p:ext uri="{BB962C8B-B14F-4D97-AF65-F5344CB8AC3E}">
        <p14:creationId xmlns:p14="http://schemas.microsoft.com/office/powerpoint/2010/main" val="307721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31"/>
          <p:cNvSpPr/>
          <p:nvPr/>
        </p:nvSpPr>
        <p:spPr>
          <a:xfrm>
            <a:off x="1201166" y="2205049"/>
            <a:ext cx="6926698" cy="334450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Затвердження норм споживання та якості житлово-комунальних послуг, контроль за їх дотриманням</a:t>
            </a:r>
            <a:endParaRPr lang="uk-UA" altLang="ru-RU" sz="12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Узгодження </a:t>
            </a:r>
            <a:r>
              <a:rPr lang="uk-UA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планових обсягів  виробництва, транспортування та реалізації теплової енергії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Погодження </a:t>
            </a:r>
            <a:r>
              <a:rPr lang="uk-UA" altLang="ru-RU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загальновиробничих питомих норм витрат паливно-енергетичних ресурсів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Погодження інвестиційних програм стосовно об'єктів </a:t>
            </a: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теплопостачання комунальної </a:t>
            </a:r>
            <a:r>
              <a:rPr lang="uk-UA" altLang="ru-RU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власності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Встановлення тарифів</a:t>
            </a:r>
            <a:r>
              <a:rPr lang="ru-RU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цін/тарифів на житлово-комунальні послуги, затвердження норм споживання та якості житлово-комунальних послуг</a:t>
            </a:r>
            <a:r>
              <a:rPr lang="ru-RU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розроблення стандартів, нормативів, норм, порядків і правил у сфері житлово-комунальних послу</a:t>
            </a:r>
            <a:r>
              <a:rPr lang="ru-RU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г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Формування </a:t>
            </a:r>
            <a:r>
              <a:rPr lang="uk-UA" altLang="ru-RU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тарифів на теплову енергію, її виробництво, транспортування та постачання, послуги з централізованого опалення і постачання гарячої </a:t>
            </a: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води, </a:t>
            </a:r>
            <a:r>
              <a:rPr lang="uk-UA" altLang="ru-RU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надання послуг з централізованого опалення і постачання гарячої </a:t>
            </a: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води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Р</a:t>
            </a: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озгляд </a:t>
            </a:r>
            <a:r>
              <a:rPr lang="uk-UA" altLang="ru-RU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проектів планів підприємств і організацій, які належать до комунальної власності відповідних територіальних громад, внесення до них зауважень і пропозицій, здійснення контролю за їх </a:t>
            </a:r>
            <a:r>
              <a:rPr lang="uk-UA" altLang="ru-RU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виконанням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Погодження  штатного розкладу комунальних підприємств, орендної плати за орендоване комунальне  майно, рішень про передачу майна, реорганізацію підприємств комунальної власності (об’єднання підприємств або створення нових)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Встановлення </a:t>
            </a:r>
            <a:r>
              <a:rPr lang="uk-UA" sz="12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місцевих податків і зборів, зокрема ставки плати за землю та пільги щодо земельного податку, що сплачується на відповідній </a:t>
            </a:r>
            <a:r>
              <a:rPr lang="uk-UA" sz="12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території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166" cy="12011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132610" y="1268416"/>
            <a:ext cx="12126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687638" algn="l"/>
              </a:tabLst>
            </a:pP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Повноваження органів місцевого самоврядування </a:t>
            </a:r>
          </a:p>
        </p:txBody>
      </p:sp>
      <p:sp>
        <p:nvSpPr>
          <p:cNvPr id="19" name="Объект 2"/>
          <p:cNvSpPr>
            <a:spLocks noGrp="1"/>
          </p:cNvSpPr>
          <p:nvPr/>
        </p:nvSpPr>
        <p:spPr>
          <a:xfrm>
            <a:off x="1201166" y="1814581"/>
            <a:ext cx="7453748" cy="288868"/>
          </a:xfrm>
          <a:prstGeom prst="rect">
            <a:avLst/>
          </a:prstGeom>
        </p:spPr>
        <p:txBody>
          <a:bodyPr vert="horz" wrap="square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uk-UA" altLang="ru-RU" sz="16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Ключові повноваження, що безпосередньо впливають на тарифи: </a:t>
            </a:r>
            <a:endParaRPr lang="uk-UA" altLang="ru-RU" sz="1600" b="1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20" name="Объект 2"/>
          <p:cNvSpPr>
            <a:spLocks noGrp="1"/>
          </p:cNvSpPr>
          <p:nvPr/>
        </p:nvSpPr>
        <p:spPr>
          <a:xfrm>
            <a:off x="8458200" y="1814581"/>
            <a:ext cx="3600000" cy="288868"/>
          </a:xfrm>
          <a:prstGeom prst="rect">
            <a:avLst/>
          </a:prstGeom>
        </p:spPr>
        <p:txBody>
          <a:bodyPr vert="horz" wrap="square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uk-UA" altLang="ru-RU" sz="16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Відповідно до:</a:t>
            </a:r>
            <a:endParaRPr lang="uk-UA" altLang="ru-RU" sz="1600" b="1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458200" y="2205049"/>
            <a:ext cx="2705101" cy="2908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uk-UA" altLang="ru-RU" sz="13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Закон України «</a:t>
            </a:r>
            <a:r>
              <a:rPr lang="uk-UA" altLang="ru-RU" sz="13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Про місцеве самоврядування в Україні»</a:t>
            </a:r>
          </a:p>
          <a:p>
            <a:pPr marL="0" lvl="1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uk-UA" altLang="ru-RU" sz="13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Закон України «Про житлово-комунальні послуги»</a:t>
            </a:r>
            <a:endParaRPr lang="uk-UA" altLang="ru-RU" sz="13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lvl="1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uk-UA" altLang="ru-RU" sz="13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Закон </a:t>
            </a:r>
            <a:r>
              <a:rPr lang="uk-UA" altLang="ru-RU" sz="13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України «Про теплопостачання» </a:t>
            </a:r>
          </a:p>
          <a:p>
            <a:pPr marL="0" lvl="1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uk-UA" altLang="ru-RU" sz="13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Порядок </a:t>
            </a:r>
            <a:r>
              <a:rPr lang="uk-UA" altLang="ru-RU" sz="13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формування тарифів на теплову енергію, її виробництво, транспортування та постачання, послуги з централізованого опалення і постачання гарячої води, </a:t>
            </a:r>
            <a:r>
              <a:rPr lang="uk-UA" altLang="ru-RU" sz="13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затверджений </a:t>
            </a:r>
            <a:r>
              <a:rPr lang="uk-UA" altLang="ru-RU" sz="13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постановою КМУ від 1 червня 2011 </a:t>
            </a:r>
            <a:r>
              <a:rPr lang="ru-RU" altLang="ru-RU" sz="13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року № </a:t>
            </a:r>
            <a:r>
              <a:rPr lang="ru-RU" altLang="ru-RU" sz="13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869</a:t>
            </a:r>
          </a:p>
          <a:p>
            <a:pPr marL="0" lvl="1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uk-UA" altLang="ru-RU" sz="13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Податковий кодекс України</a:t>
            </a:r>
            <a:endParaRPr lang="uk-UA" altLang="ru-RU" sz="13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1173970" y="5594342"/>
            <a:ext cx="564296" cy="425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856458" y="5549317"/>
            <a:ext cx="8890575" cy="42886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lvl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0B050"/>
              </a:buClr>
              <a:defRPr/>
            </a:pPr>
            <a:r>
              <a:rPr lang="uk-UA" altLang="ru-RU" sz="2000" b="1" dirty="0" smtClean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Органи місцевого самоврядування мають широкі можливості впливати на тарифи </a:t>
            </a:r>
            <a:endParaRPr lang="uk-UA" altLang="ru-RU" sz="2000" b="1" dirty="0">
              <a:solidFill>
                <a:srgbClr val="00B050"/>
              </a:solidFill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38" name="Номер слайда 3"/>
          <p:cNvSpPr txBox="1">
            <a:spLocks/>
          </p:cNvSpPr>
          <p:nvPr/>
        </p:nvSpPr>
        <p:spPr bwMode="auto">
          <a:xfrm>
            <a:off x="8056563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sz="10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Сторінка</a:t>
            </a:r>
            <a:r>
              <a:rPr lang="ru-RU" altLang="ru-RU" sz="1000" b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2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  <p:sp>
        <p:nvSpPr>
          <p:cNvPr id="39" name="Номер слайда 3"/>
          <p:cNvSpPr txBox="1">
            <a:spLocks/>
          </p:cNvSpPr>
          <p:nvPr/>
        </p:nvSpPr>
        <p:spPr bwMode="auto">
          <a:xfrm>
            <a:off x="1201738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10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Березень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2017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078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166" cy="120116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83133" y="1957350"/>
            <a:ext cx="2166557" cy="696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latin typeface="Arial Narrow" panose="020B0606020202030204" pitchFamily="34" charset="0"/>
              </a:rPr>
              <a:t>1. Децентралізація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83133" y="3819737"/>
            <a:ext cx="2166557" cy="4566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3. Публічні закупівлі</a:t>
            </a:r>
            <a:endParaRPr lang="ru-RU" sz="1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83133" y="4410689"/>
            <a:ext cx="2166557" cy="5182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4. Аудит звітності </a:t>
            </a:r>
            <a:endParaRPr lang="ru-RU" sz="1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83132" y="5063263"/>
            <a:ext cx="2166557" cy="5182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5. Захист критичної        інфраструктури</a:t>
            </a:r>
            <a:endParaRPr lang="ru-RU" sz="1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83133" y="2787706"/>
            <a:ext cx="2166557" cy="89768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latin typeface="Arial Narrow" panose="020B0606020202030204" pitchFamily="34" charset="0"/>
              </a:rPr>
              <a:t>2. Облік 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461656" y="1950602"/>
            <a:ext cx="7668000" cy="70275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 метою децентралізації повноважень по встановленню тарифів розширюються повноваження місцевих органів влади в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частині ліцензування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-  з виробництва теплової енергії в обсязі виробництва </a:t>
            </a:r>
            <a:r>
              <a:rPr lang="uk-UA" altLang="ru-RU" sz="1100" b="1" dirty="0" smtClean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до 170  тис. </a:t>
            </a:r>
            <a:r>
              <a:rPr lang="uk-UA" altLang="ru-RU" sz="1100" b="1" dirty="0" err="1" smtClean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Гкал</a:t>
            </a:r>
            <a:r>
              <a:rPr lang="uk-UA" altLang="ru-RU" sz="11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та виробництва теплової енергії</a:t>
            </a:r>
            <a:r>
              <a:rPr lang="ru-RU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та 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транспортування та постачання теплової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енергії до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145 тис. </a:t>
            </a:r>
            <a:r>
              <a:rPr lang="uk-UA" altLang="ru-RU" sz="1100" dirty="0" err="1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Гкал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74% діючих ліцензіатів Комісії повністю переходять під ліцензування місцевих органів влади</a:t>
            </a:r>
            <a:endParaRPr lang="uk-UA" altLang="ru-RU" sz="1100" b="1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460522" y="2797370"/>
            <a:ext cx="7668000" cy="8976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Пріоритет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Комісії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на забезпечення обліком дозволив суттєво підвищити оснащеність з </a:t>
            </a:r>
            <a:r>
              <a:rPr lang="uk-UA" altLang="ru-RU" sz="11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33%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станом на кінець 2014 року до </a:t>
            </a:r>
            <a:r>
              <a:rPr lang="uk-UA" altLang="ru-RU" sz="11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63%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станом на кінець 2016 року шляхом першочергового врахування в інвестиційних програмах 2014-2016 років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Виконання вже затверджених інвестиційних програм передбачає досягнення </a:t>
            </a:r>
            <a:r>
              <a:rPr lang="uk-UA" altLang="ru-RU" sz="11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86% оснащеності приладами обліку  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Враховуючи важливість обліку для споживачів, прозорого розвитку підприємств та ефективного регулювання з боку Комісії встановлюються наступні мінімальні вимоги до ліцензіатів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- </a:t>
            </a:r>
            <a:r>
              <a:rPr lang="uk-UA" altLang="ru-RU" sz="1100" b="1" dirty="0" smtClean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70% станом на 01 серпня 2017 року та 90% станом на 01 січня 2018 року </a:t>
            </a:r>
            <a:endParaRPr lang="uk-UA" altLang="ru-RU" sz="1100" b="1" dirty="0">
              <a:solidFill>
                <a:srgbClr val="00B050"/>
              </a:solidFill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80728" y="3865937"/>
            <a:ext cx="7668000" cy="36420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Комісією були вже прийняті протокольні рішення про обов'язковість дотримання Закону про Публічні закупівлі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Врахування в ліцензійних умовах цієї вимоги посилює відповідальність ліцензіата за недотримання вимог публічних закупівель  </a:t>
            </a:r>
            <a:endParaRPr lang="uk-UA" altLang="ru-RU" sz="11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63471" y="4410689"/>
            <a:ext cx="7668000" cy="53347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Передбачено обов'язковість проведення аудиту фінансової звітності відповідно постанови КМУ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від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04.06.2015 №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390 «Деякі питання проведення аудиту суб'єктів господарювання державного сектору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економіки»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Аудит фінансової звітності стає обов'язковим для підприємств з активами більше 250 млн. грн </a:t>
            </a:r>
            <a:endParaRPr lang="uk-UA" altLang="ru-RU" sz="11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63471" y="5140274"/>
            <a:ext cx="7668000" cy="36420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Передбачено обов'язковість виконання вимог по захисту критичної інфраструктури на виконання рішень РНБО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Вимоги по захисту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критичної інфраструктури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встановлюються уповноваженим органом згідно законодавства </a:t>
            </a:r>
            <a:endParaRPr lang="uk-UA" altLang="ru-RU" sz="11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83133" y="5715839"/>
            <a:ext cx="2166557" cy="467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6. Створення кол-центрів</a:t>
            </a:r>
            <a:endParaRPr lang="ru-RU" sz="1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63471" y="5780172"/>
            <a:ext cx="7668000" cy="33855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Передбачено обов'язковість </a:t>
            </a:r>
            <a:r>
              <a:rPr lang="ru-RU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створення </a:t>
            </a:r>
            <a:r>
              <a:rPr lang="ru-RU" altLang="ru-RU" sz="1100" dirty="0" err="1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колл-центрів</a:t>
            </a:r>
            <a:r>
              <a:rPr lang="ru-RU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для обслуговування </a:t>
            </a:r>
            <a:r>
              <a:rPr lang="ru-RU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споживачів з метою покращення якості послуг, що надаються </a:t>
            </a:r>
            <a:r>
              <a:rPr lang="ru-RU" altLang="ru-RU" sz="1100" dirty="0" err="1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споживачам</a:t>
            </a:r>
            <a:endParaRPr lang="uk-UA" altLang="ru-RU" sz="11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2610" y="1268416"/>
            <a:ext cx="12126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687638" algn="l"/>
              </a:tabLst>
            </a:pP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Новації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ліцензійних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умов у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сфері теплопостачання  </a:t>
            </a:r>
            <a:endParaRPr lang="uk-UA" sz="24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7" name="Номер слайда 3"/>
          <p:cNvSpPr txBox="1">
            <a:spLocks/>
          </p:cNvSpPr>
          <p:nvPr/>
        </p:nvSpPr>
        <p:spPr bwMode="auto">
          <a:xfrm>
            <a:off x="8056563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sz="10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Сторінка</a:t>
            </a:r>
            <a:r>
              <a:rPr lang="ru-RU" altLang="ru-RU" sz="1000" b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3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  <p:sp>
        <p:nvSpPr>
          <p:cNvPr id="21" name="Номер слайда 3"/>
          <p:cNvSpPr txBox="1">
            <a:spLocks/>
          </p:cNvSpPr>
          <p:nvPr/>
        </p:nvSpPr>
        <p:spPr bwMode="auto">
          <a:xfrm>
            <a:off x="1201738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10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Березень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2017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056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166" cy="12011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32610" y="1268416"/>
            <a:ext cx="12126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687638" algn="l"/>
              </a:tabLst>
            </a:pP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Новації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ліцензійних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умов по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водопостачанню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/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відведенню</a:t>
            </a:r>
            <a:endParaRPr lang="uk-UA" sz="2400" b="1" dirty="0" smtClean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98223" y="1957350"/>
            <a:ext cx="8136577" cy="137217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ru-RU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З 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метою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децентралізації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повноважень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по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встановленню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тарифів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розширюються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повноваження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органів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місцевого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 err="1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самоврядування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:</a:t>
            </a:r>
          </a:p>
          <a:p>
            <a:pPr marL="742950" lvl="2" indent="-285750"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сукупна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чисельність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населення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менше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100 000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осіб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</a:p>
          <a:p>
            <a:pPr marL="742950" lvl="2" indent="-285750"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до 300 000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метрів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кубічних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на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рік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з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централізованого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водопостачання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;</a:t>
            </a:r>
          </a:p>
          <a:p>
            <a:pPr marL="742950" lvl="2" indent="-285750"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до 200 000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метрів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кубічних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на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рік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з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централізованого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b="1" dirty="0" err="1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водовідведення</a:t>
            </a:r>
            <a:r>
              <a:rPr lang="ru-RU" altLang="ru-RU" sz="1100" b="1" dirty="0">
                <a:solidFill>
                  <a:srgbClr val="00B050"/>
                </a:solidFill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, </a:t>
            </a:r>
          </a:p>
          <a:p>
            <a:pPr marL="285750" lvl="1" indent="-285750"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uk-UA" altLang="ru-RU" sz="11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96, або 67% діючих </a:t>
            </a:r>
            <a:r>
              <a:rPr lang="uk-UA" altLang="ru-RU" sz="11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ліцензіатів </a:t>
            </a:r>
            <a:r>
              <a:rPr lang="uk-UA" altLang="ru-RU" sz="1100" b="1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Комісії </a:t>
            </a:r>
            <a:r>
              <a:rPr lang="uk-UA" altLang="ru-RU" sz="1100" b="1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повністю переходять до органів місцевого самоврядування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83133" y="3465170"/>
            <a:ext cx="2166557" cy="4566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. Публічні закупівлі</a:t>
            </a:r>
            <a:endParaRPr lang="ru-RU" sz="1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83133" y="4056122"/>
            <a:ext cx="2166557" cy="5182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3. Аудит звітності </a:t>
            </a:r>
            <a:endParaRPr lang="ru-RU" sz="1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3132" y="4708696"/>
            <a:ext cx="2166557" cy="5182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4. Захист критичної        інфраструктури</a:t>
            </a:r>
            <a:endParaRPr lang="ru-RU" sz="1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80728" y="3511370"/>
            <a:ext cx="7668000" cy="36420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Комісією були вже прийняті протокольні рішення про обов'язковість дотримання Закону про Публічні закупівлі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Врахування в ліцензійних умовах цієї вимоги посилює відповідальність ліцензіата за недотримання вимог публічних закупівель  </a:t>
            </a:r>
            <a:endParaRPr lang="uk-UA" altLang="ru-RU" sz="11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63471" y="4056122"/>
            <a:ext cx="7668000" cy="53347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Передбачено обов'язковість проведення аудиту фінансової звітності відповідно постанови КМУ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від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04.06.2015 №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390 «Деякі питання проведення аудиту суб'єктів господарювання державного сектору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економіки»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Аудит фінансової звітності стає обов'язковим для підприємств з активами більше 250 млн. грн </a:t>
            </a:r>
            <a:endParaRPr lang="uk-UA" altLang="ru-RU" sz="11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63471" y="4785707"/>
            <a:ext cx="7668000" cy="36420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Передбачено обов'язковість виконання вимог по захисту критичної інфраструктури на виконання рішень РНБО</a:t>
            </a:r>
          </a:p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Вимоги по захисту </a:t>
            </a:r>
            <a:r>
              <a:rPr lang="uk-UA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критичної інфраструктури </a:t>
            </a: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встановлюються уповноваженим органом згідно законодавства </a:t>
            </a:r>
            <a:endParaRPr lang="uk-UA" altLang="ru-RU" sz="11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83133" y="5361272"/>
            <a:ext cx="2166557" cy="467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>
                <a:solidFill>
                  <a:schemeClr val="tx1"/>
                </a:solidFill>
                <a:latin typeface="Arial Narrow" panose="020B0606020202030204" pitchFamily="34" charset="0"/>
              </a:rPr>
              <a:t>5</a:t>
            </a:r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. Створення кол-центрів</a:t>
            </a:r>
            <a:endParaRPr lang="ru-RU" sz="1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63471" y="5425605"/>
            <a:ext cx="7668000" cy="33855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lvl="1" indent="-285750" algn="just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uk-UA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Передбачено обов'язковість </a:t>
            </a:r>
            <a:r>
              <a:rPr lang="ru-RU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створення </a:t>
            </a:r>
            <a:r>
              <a:rPr lang="ru-RU" altLang="ru-RU" sz="1100" dirty="0" err="1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колл-центрів</a:t>
            </a:r>
            <a:r>
              <a:rPr lang="ru-RU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ru-RU" altLang="ru-RU" sz="1100" dirty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для обслуговування </a:t>
            </a:r>
            <a:r>
              <a:rPr lang="ru-RU" altLang="ru-RU" sz="1100" dirty="0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споживачів з метою покращення якості послуг, що надаються </a:t>
            </a:r>
            <a:r>
              <a:rPr lang="ru-RU" altLang="ru-RU" sz="1100" dirty="0" err="1" smtClean="0">
                <a:latin typeface="Arial Narrow" panose="020B0606020202030204" pitchFamily="34" charset="0"/>
                <a:ea typeface="ＭＳ Ｐゴシック"/>
                <a:cs typeface="Arial" panose="020B0604020202020204" pitchFamily="34" charset="0"/>
              </a:rPr>
              <a:t>споживачам</a:t>
            </a:r>
            <a:endParaRPr lang="uk-UA" altLang="ru-RU" sz="1100" dirty="0">
              <a:latin typeface="Arial Narrow" panose="020B060602020203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83133" y="1957350"/>
            <a:ext cx="2166557" cy="137217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500" b="1" dirty="0" smtClean="0">
                <a:latin typeface="Arial Narrow" panose="020B0606020202030204" pitchFamily="34" charset="0"/>
              </a:rPr>
              <a:t>1. Децентралізація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sp>
        <p:nvSpPr>
          <p:cNvPr id="24" name="Номер слайда 3"/>
          <p:cNvSpPr txBox="1">
            <a:spLocks/>
          </p:cNvSpPr>
          <p:nvPr/>
        </p:nvSpPr>
        <p:spPr bwMode="auto">
          <a:xfrm>
            <a:off x="8056563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sz="10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Сторінка</a:t>
            </a:r>
            <a:r>
              <a:rPr lang="ru-RU" altLang="ru-RU" sz="1000" b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4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  <p:sp>
        <p:nvSpPr>
          <p:cNvPr id="20" name="Номер слайда 3"/>
          <p:cNvSpPr txBox="1">
            <a:spLocks/>
          </p:cNvSpPr>
          <p:nvPr/>
        </p:nvSpPr>
        <p:spPr bwMode="auto">
          <a:xfrm>
            <a:off x="1201738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10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Березень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2017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596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166" cy="12011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32610" y="1268416"/>
            <a:ext cx="12126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687638" algn="l"/>
              </a:tabLst>
            </a:pP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Децентралізація: нові повноваження місцевої влади</a:t>
            </a:r>
            <a:endParaRPr lang="uk-UA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2011297"/>
              </p:ext>
            </p:extLst>
          </p:nvPr>
        </p:nvGraphicFramePr>
        <p:xfrm>
          <a:off x="1793955" y="1889125"/>
          <a:ext cx="4751770" cy="2114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74183" y="2212975"/>
            <a:ext cx="487934" cy="16922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1500" b="1" dirty="0" smtClean="0">
                <a:latin typeface="Arial Narrow" panose="020B0606020202030204" pitchFamily="34" charset="0"/>
              </a:rPr>
              <a:t>Кількість ліцензіатів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74183" y="4146550"/>
            <a:ext cx="487934" cy="180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1500" b="1" dirty="0" smtClean="0">
                <a:latin typeface="Arial Narrow" panose="020B0606020202030204" pitchFamily="34" charset="0"/>
              </a:rPr>
              <a:t>Обсяги регулювання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20875" y="1797331"/>
            <a:ext cx="4500000" cy="330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Теплопостачання</a:t>
            </a:r>
            <a:r>
              <a:rPr lang="uk-UA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uk-UA" sz="1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(1)</a:t>
            </a:r>
            <a:endParaRPr lang="ru-RU" sz="10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50500" y="1797331"/>
            <a:ext cx="4500000" cy="330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uk-UA" sz="1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Водопостачання та водовідведення </a:t>
            </a:r>
            <a:r>
              <a:rPr lang="uk-UA" sz="1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(2)</a:t>
            </a:r>
            <a:endParaRPr lang="ru-RU" sz="10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921351"/>
              </p:ext>
            </p:extLst>
          </p:nvPr>
        </p:nvGraphicFramePr>
        <p:xfrm>
          <a:off x="1790700" y="3981303"/>
          <a:ext cx="4751770" cy="2114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4248865"/>
              </p:ext>
            </p:extLst>
          </p:nvPr>
        </p:nvGraphicFramePr>
        <p:xfrm>
          <a:off x="6509358" y="2067901"/>
          <a:ext cx="4788014" cy="178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5483677"/>
              </p:ext>
            </p:extLst>
          </p:nvPr>
        </p:nvGraphicFramePr>
        <p:xfrm>
          <a:off x="6508217" y="3977988"/>
          <a:ext cx="4788014" cy="2129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4116532" y="1306516"/>
            <a:ext cx="5902036" cy="396000"/>
          </a:xfrm>
          <a:prstGeom prst="rect">
            <a:avLst/>
          </a:prstGeom>
          <a:noFill/>
          <a:ln w="412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174183" y="6033962"/>
            <a:ext cx="100800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uk-UA" sz="1000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Примітка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: (1) </a:t>
            </a:r>
            <a:r>
              <a:rPr lang="uk-UA" sz="1000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обсяги та облік визначені за 2016 та станом на 01.01.2017 відповідно; (2) обсяги регулювання згідно до ліцензійних умов відповідає кількості споживачів </a:t>
            </a:r>
            <a:endParaRPr lang="ru-RU" sz="1000" dirty="0">
              <a:solidFill>
                <a:schemeClr val="bg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1174183" y="4025900"/>
            <a:ext cx="997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Номер слайда 3"/>
          <p:cNvSpPr txBox="1">
            <a:spLocks/>
          </p:cNvSpPr>
          <p:nvPr/>
        </p:nvSpPr>
        <p:spPr bwMode="auto">
          <a:xfrm>
            <a:off x="8056563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sz="10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Сторінка</a:t>
            </a:r>
            <a:r>
              <a:rPr lang="ru-RU" altLang="ru-RU" sz="1000" b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5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  <p:sp>
        <p:nvSpPr>
          <p:cNvPr id="17" name="Номер слайда 3"/>
          <p:cNvSpPr txBox="1">
            <a:spLocks/>
          </p:cNvSpPr>
          <p:nvPr/>
        </p:nvSpPr>
        <p:spPr bwMode="auto">
          <a:xfrm>
            <a:off x="1201738" y="6515735"/>
            <a:ext cx="30908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10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Березень</a:t>
            </a:r>
            <a:r>
              <a:rPr lang="ru-RU" altLang="ru-RU" sz="1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2017</a:t>
            </a:r>
            <a:endParaRPr lang="en-GB" altLang="ru-RU" sz="1000" b="1" dirty="0">
              <a:solidFill>
                <a:schemeClr val="bg1"/>
              </a:solidFill>
              <a:latin typeface="Georgia" panose="02040502050405020303" pitchFamily="18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691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Ретро">
  <a:themeElements>
    <a:clrScheme name="Другая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1C6294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кстура гранж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21916</TotalTime>
  <Words>881</Words>
  <Application>Microsoft Office PowerPoint</Application>
  <PresentationFormat>Широкий екран</PresentationFormat>
  <Paragraphs>84</Paragraphs>
  <Slides>6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</vt:i4>
      </vt:variant>
    </vt:vector>
  </HeadingPairs>
  <TitlesOfParts>
    <vt:vector size="16" baseType="lpstr">
      <vt:lpstr>MS PGothic</vt:lpstr>
      <vt:lpstr>MS PGothic</vt:lpstr>
      <vt:lpstr>Arial</vt:lpstr>
      <vt:lpstr>Arial Narrow</vt:lpstr>
      <vt:lpstr>Calibri</vt:lpstr>
      <vt:lpstr>Calibri Light</vt:lpstr>
      <vt:lpstr>Georgia</vt:lpstr>
      <vt:lpstr>Times New Roman</vt:lpstr>
      <vt:lpstr>Wingdings</vt:lpstr>
      <vt:lpstr>Ретро</vt:lpstr>
      <vt:lpstr>Ключові новації ліцензійних умов у сферах теплопостачання, водопостачання та водовідведення Децентралізація повноважень по регулюванню тарифів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vovk</dc:creator>
  <cp:lastModifiedBy>Трусов Сергій Сергійович</cp:lastModifiedBy>
  <cp:revision>288</cp:revision>
  <cp:lastPrinted>2017-02-23T12:45:15Z</cp:lastPrinted>
  <dcterms:created xsi:type="dcterms:W3CDTF">2015-07-09T14:16:23Z</dcterms:created>
  <dcterms:modified xsi:type="dcterms:W3CDTF">2017-03-19T17:11:54Z</dcterms:modified>
</cp:coreProperties>
</file>